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56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25" r:id="rId16"/>
    <p:sldId id="324" r:id="rId17"/>
    <p:sldId id="319" r:id="rId18"/>
    <p:sldId id="320" r:id="rId19"/>
    <p:sldId id="321" r:id="rId20"/>
    <p:sldId id="322" r:id="rId21"/>
    <p:sldId id="269" r:id="rId2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F7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75" d="100"/>
          <a:sy n="75" d="100"/>
        </p:scale>
        <p:origin x="97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8CB911-6D06-4E8A-94D6-C687D4E97EBA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157B41-AEBD-4382-BE23-F1A41BAAC7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87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2175" algn="l"/>
                <a:tab pos="1339850" algn="l"/>
                <a:tab pos="1787525" algn="l"/>
                <a:tab pos="2235200" algn="l"/>
                <a:tab pos="2682875" algn="l"/>
                <a:tab pos="3130550" algn="l"/>
                <a:tab pos="3578225" algn="l"/>
                <a:tab pos="4025900" algn="l"/>
                <a:tab pos="4473575" algn="l"/>
                <a:tab pos="4919663" algn="l"/>
                <a:tab pos="5368925" algn="l"/>
                <a:tab pos="5816600" algn="l"/>
                <a:tab pos="6264275" algn="l"/>
                <a:tab pos="6710363" algn="l"/>
                <a:tab pos="7159625" algn="l"/>
                <a:tab pos="7607300" algn="l"/>
                <a:tab pos="8053388" algn="l"/>
                <a:tab pos="8501063" algn="l"/>
                <a:tab pos="8950325" algn="l"/>
              </a:tabLst>
              <a:defRPr kumimoji="1"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2175" algn="l"/>
                <a:tab pos="1339850" algn="l"/>
                <a:tab pos="1787525" algn="l"/>
                <a:tab pos="2235200" algn="l"/>
                <a:tab pos="2682875" algn="l"/>
                <a:tab pos="3130550" algn="l"/>
                <a:tab pos="3578225" algn="l"/>
                <a:tab pos="4025900" algn="l"/>
                <a:tab pos="4473575" algn="l"/>
                <a:tab pos="4919663" algn="l"/>
                <a:tab pos="5368925" algn="l"/>
                <a:tab pos="5816600" algn="l"/>
                <a:tab pos="6264275" algn="l"/>
                <a:tab pos="6710363" algn="l"/>
                <a:tab pos="7159625" algn="l"/>
                <a:tab pos="7607300" algn="l"/>
                <a:tab pos="8053388" algn="l"/>
                <a:tab pos="8501063" algn="l"/>
                <a:tab pos="8950325" algn="l"/>
              </a:tabLst>
              <a:defRPr kumimoji="1"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2175" algn="l"/>
                <a:tab pos="1339850" algn="l"/>
                <a:tab pos="1787525" algn="l"/>
                <a:tab pos="2235200" algn="l"/>
                <a:tab pos="2682875" algn="l"/>
                <a:tab pos="3130550" algn="l"/>
                <a:tab pos="3578225" algn="l"/>
                <a:tab pos="4025900" algn="l"/>
                <a:tab pos="4473575" algn="l"/>
                <a:tab pos="4919663" algn="l"/>
                <a:tab pos="5368925" algn="l"/>
                <a:tab pos="5816600" algn="l"/>
                <a:tab pos="6264275" algn="l"/>
                <a:tab pos="6710363" algn="l"/>
                <a:tab pos="7159625" algn="l"/>
                <a:tab pos="7607300" algn="l"/>
                <a:tab pos="8053388" algn="l"/>
                <a:tab pos="8501063" algn="l"/>
                <a:tab pos="8950325" algn="l"/>
              </a:tabLst>
              <a:defRPr kumimoji="1"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2175" algn="l"/>
                <a:tab pos="1339850" algn="l"/>
                <a:tab pos="1787525" algn="l"/>
                <a:tab pos="2235200" algn="l"/>
                <a:tab pos="2682875" algn="l"/>
                <a:tab pos="3130550" algn="l"/>
                <a:tab pos="3578225" algn="l"/>
                <a:tab pos="4025900" algn="l"/>
                <a:tab pos="4473575" algn="l"/>
                <a:tab pos="4919663" algn="l"/>
                <a:tab pos="5368925" algn="l"/>
                <a:tab pos="5816600" algn="l"/>
                <a:tab pos="6264275" algn="l"/>
                <a:tab pos="6710363" algn="l"/>
                <a:tab pos="7159625" algn="l"/>
                <a:tab pos="7607300" algn="l"/>
                <a:tab pos="8053388" algn="l"/>
                <a:tab pos="8501063" algn="l"/>
                <a:tab pos="8950325" algn="l"/>
              </a:tabLst>
              <a:defRPr kumimoji="1"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2175" algn="l"/>
                <a:tab pos="1339850" algn="l"/>
                <a:tab pos="1787525" algn="l"/>
                <a:tab pos="2235200" algn="l"/>
                <a:tab pos="2682875" algn="l"/>
                <a:tab pos="3130550" algn="l"/>
                <a:tab pos="3578225" algn="l"/>
                <a:tab pos="4025900" algn="l"/>
                <a:tab pos="4473575" algn="l"/>
                <a:tab pos="4919663" algn="l"/>
                <a:tab pos="5368925" algn="l"/>
                <a:tab pos="5816600" algn="l"/>
                <a:tab pos="6264275" algn="l"/>
                <a:tab pos="6710363" algn="l"/>
                <a:tab pos="7159625" algn="l"/>
                <a:tab pos="7607300" algn="l"/>
                <a:tab pos="8053388" algn="l"/>
                <a:tab pos="8501063" algn="l"/>
                <a:tab pos="8950325" algn="l"/>
              </a:tabLst>
              <a:defRPr kumimoji="1"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2175" algn="l"/>
                <a:tab pos="1339850" algn="l"/>
                <a:tab pos="1787525" algn="l"/>
                <a:tab pos="2235200" algn="l"/>
                <a:tab pos="2682875" algn="l"/>
                <a:tab pos="3130550" algn="l"/>
                <a:tab pos="3578225" algn="l"/>
                <a:tab pos="4025900" algn="l"/>
                <a:tab pos="4473575" algn="l"/>
                <a:tab pos="4919663" algn="l"/>
                <a:tab pos="5368925" algn="l"/>
                <a:tab pos="5816600" algn="l"/>
                <a:tab pos="6264275" algn="l"/>
                <a:tab pos="6710363" algn="l"/>
                <a:tab pos="7159625" algn="l"/>
                <a:tab pos="7607300" algn="l"/>
                <a:tab pos="8053388" algn="l"/>
                <a:tab pos="8501063" algn="l"/>
                <a:tab pos="8950325" algn="l"/>
              </a:tabLst>
              <a:defRPr kumimoji="1"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2175" algn="l"/>
                <a:tab pos="1339850" algn="l"/>
                <a:tab pos="1787525" algn="l"/>
                <a:tab pos="2235200" algn="l"/>
                <a:tab pos="2682875" algn="l"/>
                <a:tab pos="3130550" algn="l"/>
                <a:tab pos="3578225" algn="l"/>
                <a:tab pos="4025900" algn="l"/>
                <a:tab pos="4473575" algn="l"/>
                <a:tab pos="4919663" algn="l"/>
                <a:tab pos="5368925" algn="l"/>
                <a:tab pos="5816600" algn="l"/>
                <a:tab pos="6264275" algn="l"/>
                <a:tab pos="6710363" algn="l"/>
                <a:tab pos="7159625" algn="l"/>
                <a:tab pos="7607300" algn="l"/>
                <a:tab pos="8053388" algn="l"/>
                <a:tab pos="8501063" algn="l"/>
                <a:tab pos="8950325" algn="l"/>
              </a:tabLst>
              <a:defRPr kumimoji="1"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2175" algn="l"/>
                <a:tab pos="1339850" algn="l"/>
                <a:tab pos="1787525" algn="l"/>
                <a:tab pos="2235200" algn="l"/>
                <a:tab pos="2682875" algn="l"/>
                <a:tab pos="3130550" algn="l"/>
                <a:tab pos="3578225" algn="l"/>
                <a:tab pos="4025900" algn="l"/>
                <a:tab pos="4473575" algn="l"/>
                <a:tab pos="4919663" algn="l"/>
                <a:tab pos="5368925" algn="l"/>
                <a:tab pos="5816600" algn="l"/>
                <a:tab pos="6264275" algn="l"/>
                <a:tab pos="6710363" algn="l"/>
                <a:tab pos="7159625" algn="l"/>
                <a:tab pos="7607300" algn="l"/>
                <a:tab pos="8053388" algn="l"/>
                <a:tab pos="8501063" algn="l"/>
                <a:tab pos="8950325" algn="l"/>
              </a:tabLst>
              <a:defRPr kumimoji="1"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2175" algn="l"/>
                <a:tab pos="1339850" algn="l"/>
                <a:tab pos="1787525" algn="l"/>
                <a:tab pos="2235200" algn="l"/>
                <a:tab pos="2682875" algn="l"/>
                <a:tab pos="3130550" algn="l"/>
                <a:tab pos="3578225" algn="l"/>
                <a:tab pos="4025900" algn="l"/>
                <a:tab pos="4473575" algn="l"/>
                <a:tab pos="4919663" algn="l"/>
                <a:tab pos="5368925" algn="l"/>
                <a:tab pos="5816600" algn="l"/>
                <a:tab pos="6264275" algn="l"/>
                <a:tab pos="6710363" algn="l"/>
                <a:tab pos="7159625" algn="l"/>
                <a:tab pos="7607300" algn="l"/>
                <a:tab pos="8053388" algn="l"/>
                <a:tab pos="8501063" algn="l"/>
                <a:tab pos="8950325" algn="l"/>
              </a:tabLst>
              <a:defRPr kumimoji="1"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04D5FF1-8056-4A70-86AB-8A226B732C2F}" type="slidenum">
              <a:rPr kumimoji="0" lang="ru-RU" altLang="ru-RU" sz="1300" smtClean="0"/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kumimoji="0" lang="ru-RU" altLang="ru-RU" sz="1300"/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3848100" y="9428323"/>
            <a:ext cx="2940050" cy="48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36A25370-0088-4DC1-BE25-A8D8DDC56359}" type="slidenum">
              <a:rPr kumimoji="0" lang="ru-RU" altLang="ru-RU" sz="1300"/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1</a:t>
            </a:fld>
            <a:endParaRPr kumimoji="0" lang="ru-RU" altLang="ru-RU" sz="1300"/>
          </a:p>
        </p:txBody>
      </p:sp>
      <p:sp>
        <p:nvSpPr>
          <p:cNvPr id="4100" name="Text Box 2"/>
          <p:cNvSpPr txBox="1">
            <a:spLocks noChangeArrowheads="1"/>
          </p:cNvSpPr>
          <p:nvPr/>
        </p:nvSpPr>
        <p:spPr bwMode="auto">
          <a:xfrm>
            <a:off x="3848100" y="9428323"/>
            <a:ext cx="2943225" cy="487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D56A3B16-A525-4775-B4C2-D6BC20E7907E}" type="slidenum">
              <a:rPr kumimoji="0" lang="ru-RU" altLang="ru-RU" sz="1300"/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1</a:t>
            </a:fld>
            <a:endParaRPr kumimoji="0" lang="ru-RU" altLang="ru-RU" sz="1300"/>
          </a:p>
        </p:txBody>
      </p:sp>
      <p:sp>
        <p:nvSpPr>
          <p:cNvPr id="410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79451" y="4714955"/>
            <a:ext cx="5440363" cy="446738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altLang="ru-RU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492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ru-RU" sz="1200" dirty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состав компании входят шесть крупных металлургических и машиностроительных заводов, одна из крупнейших в стране вагоноремонтных компаний, сети </a:t>
            </a:r>
            <a:r>
              <a:rPr lang="ru-RU" sz="1200" dirty="0" err="1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металлосервисных</a:t>
            </a:r>
            <a:r>
              <a:rPr lang="ru-RU" sz="1200" dirty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и торговых предприятий.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Заводы ОМК тесно связаны между собой производственными цепочками. ОМК стремится довести производственный процесс на каждом предприятии до технологического совершенства и максимальной эффективности. Синергия между ними позволяет получать высокое качество продукции и услуг и контролировать издержки на всех этапах.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География сервисной и складской инфраструктуры позволяет ОМК быть максимально удобной для партнеров, развивать долгосрочные взаимоотношения и всегда быть готовой быстро 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отвечать на новые вызовы и задачи рынков.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DBB27-19F2-BA47-9626-C091B64D844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2684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ru-RU" sz="1200" dirty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состав компании входят шесть крупных металлургических и машиностроительных заводов, одна из крупнейших в стране вагоноремонтных компаний, сети </a:t>
            </a:r>
            <a:r>
              <a:rPr lang="ru-RU" sz="1200" dirty="0" err="1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металлосервисных</a:t>
            </a:r>
            <a:r>
              <a:rPr lang="ru-RU" sz="1200" dirty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и торговых предприятий.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Заводы ОМК тесно связаны между собой производственными цепочками. ОМК стремится довести производственный процесс на каждом предприятии до технологического совершенства и максимальной эффективности. Синергия между ними позволяет получать высокое качество продукции и услуг и контролировать издержки на всех этапах.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География сервисной и складской инфраструктуры позволяет ОМК быть максимально удобной для партнеров, развивать долгосрочные взаимоотношения и всегда быть готовой быстро 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отвечать на новые вызовы и задачи рынков.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DBB27-19F2-BA47-9626-C091B64D844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190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ru-RU" sz="1200" dirty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состав компании входят шесть крупных металлургических и машиностроительных заводов, одна из крупнейших в стране вагоноремонтных компаний, сети </a:t>
            </a:r>
            <a:r>
              <a:rPr lang="ru-RU" sz="1200" dirty="0" err="1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металлосервисных</a:t>
            </a:r>
            <a:r>
              <a:rPr lang="ru-RU" sz="1200" dirty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и торговых предприятий.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Заводы ОМК тесно связаны между собой производственными цепочками. ОМК стремится довести производственный процесс на каждом предприятии до технологического совершенства и максимальной эффективности. Синергия между ними позволяет получать высокое качество продукции и услуг и контролировать издержки на всех этапах.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География сервисной и складской инфраструктуры позволяет ОМК быть максимально удобной для партнеров, развивать долгосрочные взаимоотношения и всегда быть готовой быстро 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отвечать на новые вызовы и задачи рынков.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DBB27-19F2-BA47-9626-C091B64D844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5035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ru-RU" sz="1200" dirty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состав компании входят шесть крупных металлургических и машиностроительных заводов, одна из крупнейших в стране вагоноремонтных компаний, сети </a:t>
            </a:r>
            <a:r>
              <a:rPr lang="ru-RU" sz="1200" dirty="0" err="1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металлосервисных</a:t>
            </a:r>
            <a:r>
              <a:rPr lang="ru-RU" sz="1200" dirty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и торговых предприятий.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Заводы ОМК тесно связаны между собой производственными цепочками. ОМК стремится довести производственный процесс на каждом предприятии до технологического совершенства и максимальной эффективности. Синергия между ними позволяет получать высокое качество продукции и услуг и контролировать издержки на всех этапах.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География сервисной и складской инфраструктуры позволяет ОМК быть максимально удобной для партнеров, развивать долгосрочные взаимоотношения и всегда быть готовой быстро 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отвечать на новые вызовы и задачи рынков.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DBB27-19F2-BA47-9626-C091B64D844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0361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ru-RU" sz="1200" dirty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состав компании входят шесть крупных металлургических и машиностроительных заводов, одна из крупнейших в стране вагоноремонтных компаний, сети </a:t>
            </a:r>
            <a:r>
              <a:rPr lang="ru-RU" sz="1200" dirty="0" err="1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металлосервисных</a:t>
            </a:r>
            <a:r>
              <a:rPr lang="ru-RU" sz="1200" dirty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и торговых предприятий.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Заводы ОМК тесно связаны между собой производственными цепочками. ОМК стремится довести производственный процесс на каждом предприятии до технологического совершенства и максимальной эффективности. Синергия между ними позволяет получать высокое качество продукции и услуг и контролировать издержки на всех этапах.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География сервисной и складской инфраструктуры позволяет ОМК быть максимально удобной для партнеров, развивать долгосрочные взаимоотношения и всегда быть готовой быстро 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отвечать на новые вызовы и задачи рынков.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DBB27-19F2-BA47-9626-C091B64D844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5954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ru-RU" sz="1200" dirty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состав компании входят шесть крупных металлургических и машиностроительных заводов, одна из крупнейших в стране вагоноремонтных компаний, сети </a:t>
            </a:r>
            <a:r>
              <a:rPr lang="ru-RU" sz="1200" dirty="0" err="1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металлосервисных</a:t>
            </a:r>
            <a:r>
              <a:rPr lang="ru-RU" sz="1200" dirty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и торговых предприятий.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Заводы ОМК тесно связаны между собой производственными цепочками. ОМК стремится довести производственный процесс на каждом предприятии до технологического совершенства и максимальной эффективности. Синергия между ними позволяет получать высокое качество продукции и услуг и контролировать издержки на всех этапах.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География сервисной и складской инфраструктуры позволяет ОМК быть максимально удобной для партнеров, развивать долгосрочные взаимоотношения и всегда быть готовой быстро 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отвечать на новые вызовы и задачи рынков.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DBB27-19F2-BA47-9626-C091B64D844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5315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ru-RU" sz="1200" dirty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состав компании входят шесть крупных металлургических и машиностроительных заводов, одна из крупнейших в стране вагоноремонтных компаний, сети </a:t>
            </a:r>
            <a:r>
              <a:rPr lang="ru-RU" sz="1200" dirty="0" err="1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металлосервисных</a:t>
            </a:r>
            <a:r>
              <a:rPr lang="ru-RU" sz="1200" dirty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и торговых предприятий.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Заводы ОМК тесно связаны между собой производственными цепочками. ОМК стремится довести производственный процесс на каждом предприятии до технологического совершенства и максимальной эффективности. Синергия между ними позволяет получать высокое качество продукции и услуг и контролировать издержки на всех этапах.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География сервисной и складской инфраструктуры позволяет ОМК быть максимально удобной для партнеров, развивать долгосрочные взаимоотношения и всегда быть готовой быстро 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отвечать на новые вызовы и задачи рынков.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DBB27-19F2-BA47-9626-C091B64D844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5550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ru-RU" sz="1200" dirty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состав компании входят шесть крупных металлургических и машиностроительных заводов, одна из крупнейших в стране вагоноремонтных компаний, сети </a:t>
            </a:r>
            <a:r>
              <a:rPr lang="ru-RU" sz="1200" dirty="0" err="1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металлосервисных</a:t>
            </a:r>
            <a:r>
              <a:rPr lang="ru-RU" sz="1200" dirty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и торговых предприятий.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Заводы ОМК тесно связаны между собой производственными цепочками. ОМК стремится довести производственный процесс на каждом предприятии до технологического совершенства и максимальной эффективности. Синергия между ними позволяет получать высокое качество продукции и услуг и контролировать издержки на всех этапах.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География сервисной и складской инфраструктуры позволяет ОМК быть максимально удобной для партнеров, развивать долгосрочные взаимоотношения и всегда быть готовой быстро 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отвечать на новые вызовы и задачи рынков.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DBB27-19F2-BA47-9626-C091B64D8442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1429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92E71F38-42B2-40A5-AAD3-6FC5E240F537}" type="slidenum">
              <a:rPr 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18</a:t>
            </a:fld>
            <a:endParaRPr 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8915" name="Text Box 1"/>
          <p:cNvSpPr txBox="1">
            <a:spLocks noChangeArrowheads="1"/>
          </p:cNvSpPr>
          <p:nvPr/>
        </p:nvSpPr>
        <p:spPr bwMode="auto">
          <a:xfrm>
            <a:off x="3848100" y="9428243"/>
            <a:ext cx="2940050" cy="484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0A99FD35-F320-4E80-A4A4-D655A57BBCAA}" type="slidenum">
              <a:rPr lang="ru-RU"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18</a:t>
            </a:fld>
            <a:endParaRPr lang="ru-RU" sz="13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38916" name="Text Box 2"/>
          <p:cNvSpPr txBox="1">
            <a:spLocks noChangeArrowheads="1"/>
          </p:cNvSpPr>
          <p:nvPr/>
        </p:nvSpPr>
        <p:spPr bwMode="auto">
          <a:xfrm>
            <a:off x="3848100" y="9428243"/>
            <a:ext cx="2943225" cy="487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162AD0EC-B4C6-42F0-B3EE-77656EEB910C}" type="slidenum">
              <a:rPr lang="ru-RU"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18</a:t>
            </a:fld>
            <a:endParaRPr lang="ru-RU" sz="13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3891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2475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79451" y="4715710"/>
            <a:ext cx="5440363" cy="446651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ru-RU" sz="1200" dirty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состав компании входят шесть крупных металлургических и машиностроительных заводов, одна из крупнейших в стране вагоноремонтных компаний, сети </a:t>
            </a:r>
            <a:r>
              <a:rPr lang="ru-RU" sz="1200" dirty="0" err="1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металлосервисных</a:t>
            </a:r>
            <a:r>
              <a:rPr lang="ru-RU" sz="1200" dirty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и торговых предприятий.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Заводы ОМК тесно связаны между собой производственными цепочками. ОМК стремится довести производственный процесс на каждом предприятии до технологического совершенства и максимальной эффективности. Синергия между ними позволяет получать высокое качество продукции и услуг и контролировать издержки на всех этапах.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География сервисной и складской инфраструктуры позволяет ОМК быть максимально удобной для партнеров, развивать долгосрочные взаимоотношения и всегда быть готовой быстро 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отвечать на новые вызовы и задачи рынков.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DBB27-19F2-BA47-9626-C091B64D844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376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ru-RU" sz="1200" dirty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состав компании входят шесть крупных металлургических и машиностроительных заводов, одна из крупнейших в стране вагоноремонтных компаний, сети </a:t>
            </a:r>
            <a:r>
              <a:rPr lang="ru-RU" sz="1200" dirty="0" err="1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металлосервисных</a:t>
            </a:r>
            <a:r>
              <a:rPr lang="ru-RU" sz="1200" dirty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и торговых предприятий.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Заводы ОМК тесно связаны между собой производственными цепочками. ОМК стремится довести производственный процесс на каждом предприятии до технологического совершенства и максимальной эффективности. Синергия между ними позволяет получать высокое качество продукции и услуг и контролировать издержки на всех этапах.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География сервисной и складской инфраструктуры позволяет ОМК быть максимально удобной для партнеров, развивать долгосрочные взаимоотношения и всегда быть готовой быстро 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отвечать на новые вызовы и задачи рынков.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DBB27-19F2-BA47-9626-C091B64D844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33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ru-RU" sz="1200" dirty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состав компании входят шесть крупных металлургических и машиностроительных заводов, одна из крупнейших в стране вагоноремонтных компаний, сети </a:t>
            </a:r>
            <a:r>
              <a:rPr lang="ru-RU" sz="1200" dirty="0" err="1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металлосервисных</a:t>
            </a:r>
            <a:r>
              <a:rPr lang="ru-RU" sz="1200" dirty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и торговых предприятий.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Заводы ОМК тесно связаны между собой производственными цепочками. ОМК стремится довести производственный процесс на каждом предприятии до технологического совершенства и максимальной эффективности. Синергия между ними позволяет получать высокое качество продукции и услуг и контролировать издержки на всех этапах.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География сервисной и складской инфраструктуры позволяет ОМК быть максимально удобной для партнеров, развивать долгосрочные взаимоотношения и всегда быть готовой быстро 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отвечать на новые вызовы и задачи рынков.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DBB27-19F2-BA47-9626-C091B64D844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845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ru-RU" sz="1200" dirty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состав компании входят шесть крупных металлургических и машиностроительных заводов, одна из крупнейших в стране вагоноремонтных компаний, сети </a:t>
            </a:r>
            <a:r>
              <a:rPr lang="ru-RU" sz="1200" dirty="0" err="1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металлосервисных</a:t>
            </a:r>
            <a:r>
              <a:rPr lang="ru-RU" sz="1200" dirty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и торговых предприятий.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Заводы ОМК тесно связаны между собой производственными цепочками. ОМК стремится довести производственный процесс на каждом предприятии до технологического совершенства и максимальной эффективности. Синергия между ними позволяет получать высокое качество продукции и услуг и контролировать издержки на всех этапах.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География сервисной и складской инфраструктуры позволяет ОМК быть максимально удобной для партнеров, развивать долгосрочные взаимоотношения и всегда быть готовой быстро 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отвечать на новые вызовы и задачи рынков.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DBB27-19F2-BA47-9626-C091B64D844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962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ru-RU" sz="1200" dirty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состав компании входят шесть крупных металлургических и машиностроительных заводов, одна из крупнейших в стране вагоноремонтных компаний, сети </a:t>
            </a:r>
            <a:r>
              <a:rPr lang="ru-RU" sz="1200" dirty="0" err="1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металлосервисных</a:t>
            </a:r>
            <a:r>
              <a:rPr lang="ru-RU" sz="1200" dirty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и торговых предприятий.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Заводы ОМК тесно связаны между собой производственными цепочками. ОМК стремится довести производственный процесс на каждом предприятии до технологического совершенства и максимальной эффективности. Синергия между ними позволяет получать высокое качество продукции и услуг и контролировать издержки на всех этапах.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География сервисной и складской инфраструктуры позволяет ОМК быть максимально удобной для партнеров, развивать долгосрочные взаимоотношения и всегда быть готовой быстро 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отвечать на новые вызовы и задачи рынков.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DBB27-19F2-BA47-9626-C091B64D844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238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ru-RU" sz="1200" dirty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состав компании входят шесть крупных металлургических и машиностроительных заводов, одна из крупнейших в стране вагоноремонтных компаний, сети </a:t>
            </a:r>
            <a:r>
              <a:rPr lang="ru-RU" sz="1200" dirty="0" err="1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металлосервисных</a:t>
            </a:r>
            <a:r>
              <a:rPr lang="ru-RU" sz="1200" dirty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и торговых предприятий.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Заводы ОМК тесно связаны между собой производственными цепочками. ОМК стремится довести производственный процесс на каждом предприятии до технологического совершенства и максимальной эффективности. Синергия между ними позволяет получать высокое качество продукции и услуг и контролировать издержки на всех этапах.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География сервисной и складской инфраструктуры позволяет ОМК быть максимально удобной для партнеров, развивать долгосрочные взаимоотношения и всегда быть готовой быстро 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отвечать на новые вызовы и задачи рынков.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DBB27-19F2-BA47-9626-C091B64D844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8713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ru-RU" sz="1200" dirty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состав компании входят шесть крупных металлургических и машиностроительных заводов, одна из крупнейших в стране вагоноремонтных компаний, сети </a:t>
            </a:r>
            <a:r>
              <a:rPr lang="ru-RU" sz="1200" dirty="0" err="1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металлосервисных</a:t>
            </a:r>
            <a:r>
              <a:rPr lang="ru-RU" sz="1200" dirty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и торговых предприятий.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Заводы ОМК тесно связаны между собой производственными цепочками. ОМК стремится довести производственный процесс на каждом предприятии до технологического совершенства и максимальной эффективности. Синергия между ними позволяет получать высокое качество продукции и услуг и контролировать издержки на всех этапах.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География сервисной и складской инфраструктуры позволяет ОМК быть максимально удобной для партнеров, развивать долгосрочные взаимоотношения и всегда быть готовой быстро 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отвечать на новые вызовы и задачи рынков.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DBB27-19F2-BA47-9626-C091B64D844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8398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ru-RU" sz="1200" dirty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состав компании входят шесть крупных металлургических и машиностроительных заводов, одна из крупнейших в стране вагоноремонтных компаний, сети </a:t>
            </a:r>
            <a:r>
              <a:rPr lang="ru-RU" sz="1200" dirty="0" err="1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металлосервисных</a:t>
            </a:r>
            <a:r>
              <a:rPr lang="ru-RU" sz="1200" dirty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и торговых предприятий.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Заводы ОМК тесно связаны между собой производственными цепочками. ОМК стремится довести производственный процесс на каждом предприятии до технологического совершенства и максимальной эффективности. Синергия между ними позволяет получать высокое качество продукции и услуг и контролировать издержки на всех этапах.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География сервисной и складской инфраструктуры позволяет ОМК быть максимально удобной для партнеров, развивать долгосрочные взаимоотношения и всегда быть готовой быстро 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отвечать на новые вызовы и задачи рынков.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DBB27-19F2-BA47-9626-C091B64D844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865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ontent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A740B27C-16E1-4746-A632-115AF5F0432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1"/>
            <a:ext cx="9144000" cy="68580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1905"/>
            </a:lvl1pPr>
          </a:lstStyle>
          <a:p>
            <a:endParaRPr lang="x-none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34E81BE-004C-EA49-818C-F9E3C32F7F47}"/>
              </a:ext>
            </a:extLst>
          </p:cNvPr>
          <p:cNvCxnSpPr>
            <a:cxnSpLocks/>
          </p:cNvCxnSpPr>
          <p:nvPr userDrawn="1"/>
        </p:nvCxnSpPr>
        <p:spPr>
          <a:xfrm>
            <a:off x="285986" y="376804"/>
            <a:ext cx="8572028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8418BD92-84AF-4747-9337-9C8E4022A6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1612" y="393664"/>
            <a:ext cx="1942691" cy="28812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873" b="0" i="0">
                <a:solidFill>
                  <a:srgbClr val="D0D4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AC15F058-CF3B-5144-9FA3-CA10DA0FBBE9}"/>
              </a:ext>
            </a:extLst>
          </p:cNvPr>
          <p:cNvSpPr txBox="1">
            <a:spLocks/>
          </p:cNvSpPr>
          <p:nvPr userDrawn="1"/>
        </p:nvSpPr>
        <p:spPr>
          <a:xfrm>
            <a:off x="8331614" y="395811"/>
            <a:ext cx="526400" cy="288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873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873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1740A59D-9C0D-5849-B026-0D997150F06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15013" y="6319800"/>
            <a:ext cx="1343001" cy="374160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635" b="0" i="0">
                <a:solidFill>
                  <a:srgbClr val="D0D5D9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0308492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4763"/>
            <a:ext cx="9180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57188" y="5500688"/>
            <a:ext cx="248662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7240" rIns="90000" bIns="45000"/>
          <a:lstStyle>
            <a:lvl1pPr>
              <a:lnSpc>
                <a:spcPct val="93000"/>
              </a:lnSpc>
              <a:spcAft>
                <a:spcPts val="1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9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0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5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7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Aft>
                <a:spcPct val="0"/>
              </a:spcAft>
              <a:buClrTx/>
              <a:buFontTx/>
              <a:buNone/>
            </a:pPr>
            <a:endParaRPr kumimoji="0" lang="ru-RU" altLang="ru-RU" sz="1400" dirty="0">
              <a:solidFill>
                <a:srgbClr val="666666"/>
              </a:solidFill>
            </a:endParaRPr>
          </a:p>
        </p:txBody>
      </p:sp>
      <p:sp>
        <p:nvSpPr>
          <p:cNvPr id="3076" name="Прямоугольник 5"/>
          <p:cNvSpPr>
            <a:spLocks noChangeArrowheads="1"/>
          </p:cNvSpPr>
          <p:nvPr/>
        </p:nvSpPr>
        <p:spPr bwMode="auto">
          <a:xfrm>
            <a:off x="357188" y="2654300"/>
            <a:ext cx="8572500" cy="10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3200" dirty="0">
                <a:solidFill>
                  <a:srgbClr val="666666"/>
                </a:solidFill>
                <a:latin typeface="Arail"/>
                <a:ea typeface="Arial Unicode MS" pitchFamily="34" charset="-128"/>
                <a:cs typeface="Arial Unicode MS" pitchFamily="34" charset="-128"/>
              </a:rPr>
              <a:t>Руководство пользователя по работе </a:t>
            </a:r>
            <a:br>
              <a:rPr lang="ru-RU" sz="3200" dirty="0">
                <a:solidFill>
                  <a:srgbClr val="666666"/>
                </a:solidFill>
                <a:latin typeface="Arail"/>
                <a:ea typeface="Arial Unicode MS" pitchFamily="34" charset="-128"/>
                <a:cs typeface="Arial Unicode MS" pitchFamily="34" charset="-128"/>
              </a:rPr>
            </a:br>
            <a:r>
              <a:rPr lang="ru-RU" sz="3200" dirty="0">
                <a:solidFill>
                  <a:srgbClr val="666666"/>
                </a:solidFill>
                <a:latin typeface="Arail"/>
                <a:ea typeface="Arial Unicode MS" pitchFamily="34" charset="-128"/>
                <a:cs typeface="Arial Unicode MS" pitchFamily="34" charset="-128"/>
              </a:rPr>
              <a:t>в </a:t>
            </a:r>
            <a:r>
              <a:rPr lang="en-US" sz="3200" dirty="0">
                <a:solidFill>
                  <a:srgbClr val="666666"/>
                </a:solidFill>
                <a:latin typeface="Arail"/>
                <a:ea typeface="Arial Unicode MS" pitchFamily="34" charset="-128"/>
                <a:cs typeface="Arial Unicode MS" pitchFamily="34" charset="-128"/>
              </a:rPr>
              <a:t>SAP SRM</a:t>
            </a:r>
            <a:endParaRPr lang="ru-RU" altLang="ru-RU" sz="3200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85" y="260491"/>
            <a:ext cx="4176465" cy="158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115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D4D06942-C2B1-4096-921A-BB77401AE3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noFill/>
        </p:spPr>
        <p:txBody>
          <a:bodyPr/>
          <a:lstStyle/>
          <a:p>
            <a:r>
              <a:rPr lang="ru-RU" dirty="0"/>
              <a:t>ОМК</a:t>
            </a:r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57EDE02A-2512-4FC4-BEE0-6CF3321236B2}"/>
              </a:ext>
            </a:extLst>
          </p:cNvPr>
          <p:cNvSpPr/>
          <p:nvPr/>
        </p:nvSpPr>
        <p:spPr>
          <a:xfrm>
            <a:off x="5405410" y="2202515"/>
            <a:ext cx="2216179" cy="1549433"/>
          </a:xfrm>
          <a:prstGeom prst="rect">
            <a:avLst/>
          </a:prstGeom>
          <a:solidFill>
            <a:srgbClr val="19212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111" dirty="0" err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228741" y="519259"/>
            <a:ext cx="7021000" cy="66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73080" rIns="90000" bIns="45000"/>
          <a:lstStyle>
            <a:lvl1pPr>
              <a:lnSpc>
                <a:spcPct val="93000"/>
              </a:lnSpc>
              <a:spcAft>
                <a:spcPts val="1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9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0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5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7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Aft>
                <a:spcPct val="0"/>
              </a:spcAft>
              <a:buClrTx/>
              <a:buFontTx/>
              <a:buNone/>
            </a:pPr>
            <a:r>
              <a:rPr kumimoji="0" lang="ru-RU" altLang="ru-RU" sz="3200" b="1" dirty="0">
                <a:solidFill>
                  <a:schemeClr val="bg1"/>
                </a:solidFill>
                <a:latin typeface="Arail" charset="0"/>
              </a:rPr>
              <a:t>6 Часто задаваемые вопросы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57038" y="1178892"/>
            <a:ext cx="66967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6.1 Как войти в 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SRM</a:t>
            </a:r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16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93042" y="5391071"/>
            <a:ext cx="66247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Кнопка «Вход в</a:t>
            </a:r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SRM</a:t>
            </a:r>
            <a:r>
              <a:rPr lang="ru-RU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OMK</a:t>
            </a:r>
            <a:r>
              <a:rPr lang="ru-RU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» на сайте </a:t>
            </a:r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www.omk.ru</a:t>
            </a:r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F3EBCF5-7759-423F-9590-88EE70E7E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820" y="2146322"/>
            <a:ext cx="7354921" cy="254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77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D4D06942-C2B1-4096-921A-BB77401AE3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noFill/>
        </p:spPr>
        <p:txBody>
          <a:bodyPr/>
          <a:lstStyle/>
          <a:p>
            <a:r>
              <a:rPr lang="ru-RU" dirty="0"/>
              <a:t>ОМК</a:t>
            </a:r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57EDE02A-2512-4FC4-BEE0-6CF3321236B2}"/>
              </a:ext>
            </a:extLst>
          </p:cNvPr>
          <p:cNvSpPr/>
          <p:nvPr/>
        </p:nvSpPr>
        <p:spPr>
          <a:xfrm>
            <a:off x="5405410" y="2202515"/>
            <a:ext cx="2216179" cy="1549433"/>
          </a:xfrm>
          <a:prstGeom prst="rect">
            <a:avLst/>
          </a:prstGeom>
          <a:solidFill>
            <a:srgbClr val="19212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111" dirty="0" err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95636" y="482504"/>
            <a:ext cx="66967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6.2 Не отображается закупочная процедура в списке</a:t>
            </a:r>
            <a:endParaRPr lang="ru-RU" sz="16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03648" y="4869160"/>
            <a:ext cx="684076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«Обновить» </a:t>
            </a: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таблицу</a:t>
            </a:r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Сбросить все фильтры поиска в «Просмотреть быстрое ведение критериев»</a:t>
            </a:r>
          </a:p>
          <a:p>
            <a:pPr>
              <a:buFontTx/>
              <a:buChar char="-"/>
            </a:pP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Подтвердить сброс нажав  </a:t>
            </a:r>
          </a:p>
          <a:p>
            <a:pPr>
              <a:buFontTx/>
              <a:buChar char="-"/>
            </a:pP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Воспользоваться бегунком справа</a:t>
            </a:r>
          </a:p>
          <a:p>
            <a:pPr>
              <a:buFontTx/>
              <a:buChar char="-"/>
            </a:pP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Проверить настройки 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Microsoft Internet Explorer</a:t>
            </a:r>
          </a:p>
          <a:p>
            <a:pPr>
              <a:buFontTx/>
              <a:buChar char="-"/>
            </a:pPr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8238" y="1033920"/>
            <a:ext cx="7311579" cy="36527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5517232"/>
            <a:ext cx="864096" cy="262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861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D4D06942-C2B1-4096-921A-BB77401AE3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noFill/>
        </p:spPr>
        <p:txBody>
          <a:bodyPr/>
          <a:lstStyle/>
          <a:p>
            <a:r>
              <a:rPr lang="ru-RU" dirty="0"/>
              <a:t>ОМК</a:t>
            </a:r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57EDE02A-2512-4FC4-BEE0-6CF3321236B2}"/>
              </a:ext>
            </a:extLst>
          </p:cNvPr>
          <p:cNvSpPr/>
          <p:nvPr/>
        </p:nvSpPr>
        <p:spPr>
          <a:xfrm>
            <a:off x="5405410" y="2202515"/>
            <a:ext cx="2216179" cy="1549433"/>
          </a:xfrm>
          <a:prstGeom prst="rect">
            <a:avLst/>
          </a:prstGeom>
          <a:solidFill>
            <a:srgbClr val="19212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111" dirty="0" err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409553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6.3 Предупреждение «Разместите оферту и проверьте статус квалификации по КЗ …»</a:t>
            </a:r>
            <a:endParaRPr lang="ru-RU" sz="16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898234"/>
            <a:ext cx="8424936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Данное предупреждение не влияет на заполнение и подачу предложения и возникает по причине отсутствия квалификации, которая необходима для контрактации. Для прохождения квалификации необходимо дать ответ на квалификационные анкеты (см. инструкцию «Ответы на запросы квалификации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FontTx/>
              <a:buChar char="-"/>
            </a:pPr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Для заполнения анкет по квалификации необходимо перейти в учетную запись мастер-пользователь на вкладку «Квалификация и аттестация» -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&gt; </a:t>
            </a: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меню «Квалификации»-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раздел «Новое»</a:t>
            </a:r>
          </a:p>
          <a:p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Анкета R1-R2 – анкета для квалификации в разрезе выбранной категории закупки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Анкета R3-R4 – общая анкета для квалификации и аттестации по направлениям «Финансовая и экономическая устойчивость» и «Охрана труда, промышленная безопасность, охрана окружающей среды и социальная ответственность». </a:t>
            </a: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Примечание – Перед заполнением анкеты необходимо нажать кнопку </a:t>
            </a:r>
            <a:endParaRPr lang="en-US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3499" y="6473273"/>
            <a:ext cx="1035450" cy="239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751" y="4062093"/>
            <a:ext cx="8042498" cy="234023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178CC21-4DA4-4BE6-A22B-3ECA252171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560" y="981083"/>
            <a:ext cx="8715375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01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D4D06942-C2B1-4096-921A-BB77401AE3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noFill/>
        </p:spPr>
        <p:txBody>
          <a:bodyPr/>
          <a:lstStyle/>
          <a:p>
            <a:r>
              <a:rPr lang="ru-RU" dirty="0"/>
              <a:t>ОМК</a:t>
            </a:r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57EDE02A-2512-4FC4-BEE0-6CF3321236B2}"/>
              </a:ext>
            </a:extLst>
          </p:cNvPr>
          <p:cNvSpPr/>
          <p:nvPr/>
        </p:nvSpPr>
        <p:spPr>
          <a:xfrm>
            <a:off x="5405410" y="2202515"/>
            <a:ext cx="2216179" cy="1549433"/>
          </a:xfrm>
          <a:prstGeom prst="rect">
            <a:avLst/>
          </a:prstGeom>
          <a:solidFill>
            <a:srgbClr val="19212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111" dirty="0" err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476672"/>
            <a:ext cx="66967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6.4 Ошибка «Заполните обязательное поле «Производитель».</a:t>
            </a:r>
            <a:endParaRPr lang="ru-RU" sz="16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898234"/>
            <a:ext cx="84249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 отдельные виды материалов поле «Производитель» обязательно к заполнению.</a:t>
            </a:r>
          </a:p>
          <a:p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 закладке «Позиции» необходимо выделить строку и нажать на кнопку «Подробно.». </a:t>
            </a:r>
          </a:p>
          <a:p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нижней части экрана открываются закладки для ввода дополнительной информации по позиции.</a:t>
            </a:r>
          </a:p>
          <a:p>
            <a:endParaRPr lang="ru-RU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поле «Производитель» вводится производитель. Значение выбирается из списка. Если производитель в списке не найден, необходимо в поле «Производителя нет в списке» установить отметку  и заполнить поле «Производитель материала поставщика» вручную. </a:t>
            </a:r>
          </a:p>
          <a:p>
            <a:pPr>
              <a:buFontTx/>
              <a:buChar char="-"/>
            </a:pPr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DB1F37B-CDB1-4077-87D7-540CA50D1A3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39552" y="2564904"/>
            <a:ext cx="2880320" cy="396483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0C332C1-1F24-43B3-9021-EF6ACC37D999}"/>
              </a:ext>
            </a:extLst>
          </p:cNvPr>
          <p:cNvSpPr txBox="1"/>
          <p:nvPr/>
        </p:nvSpPr>
        <p:spPr>
          <a:xfrm>
            <a:off x="1192957" y="6488668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Рисунок 1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D974B02-4AC7-4820-B117-1543E1A9FE49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037194" y="3159324"/>
            <a:ext cx="4593167" cy="224902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7633BA3-805A-41DF-8131-F9AEAA9BD9FE}"/>
              </a:ext>
            </a:extLst>
          </p:cNvPr>
          <p:cNvSpPr txBox="1"/>
          <p:nvPr/>
        </p:nvSpPr>
        <p:spPr>
          <a:xfrm>
            <a:off x="5508104" y="5462773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Рисунок 2</a:t>
            </a:r>
          </a:p>
        </p:txBody>
      </p:sp>
    </p:spTree>
    <p:extLst>
      <p:ext uri="{BB962C8B-B14F-4D97-AF65-F5344CB8AC3E}">
        <p14:creationId xmlns:p14="http://schemas.microsoft.com/office/powerpoint/2010/main" val="404397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D4D06942-C2B1-4096-921A-BB77401AE3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noFill/>
        </p:spPr>
        <p:txBody>
          <a:bodyPr/>
          <a:lstStyle/>
          <a:p>
            <a:r>
              <a:rPr lang="ru-RU" dirty="0"/>
              <a:t>ОМК</a:t>
            </a:r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57EDE02A-2512-4FC4-BEE0-6CF3321236B2}"/>
              </a:ext>
            </a:extLst>
          </p:cNvPr>
          <p:cNvSpPr/>
          <p:nvPr/>
        </p:nvSpPr>
        <p:spPr>
          <a:xfrm>
            <a:off x="5405410" y="2202515"/>
            <a:ext cx="2216179" cy="1549433"/>
          </a:xfrm>
          <a:prstGeom prst="rect">
            <a:avLst/>
          </a:prstGeom>
          <a:solidFill>
            <a:srgbClr val="19212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111" dirty="0" err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476672"/>
            <a:ext cx="63367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6.5 Не открывается закупочная процедура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4653136"/>
            <a:ext cx="64087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Убедиться, что вход в 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SRM </a:t>
            </a: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выполнен в 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Microsoft Internet Explorer</a:t>
            </a:r>
          </a:p>
          <a:p>
            <a:pPr>
              <a:buFontTx/>
              <a:buChar char="-"/>
            </a:pP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Выключить блокирование всплывающих окон</a:t>
            </a:r>
            <a:b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Включить режим </a:t>
            </a:r>
            <a:r>
              <a:rPr lang="en-US" sz="1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InPrivate</a:t>
            </a: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(в</a:t>
            </a:r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Microsoft Internet Explorer</a:t>
            </a:r>
            <a:r>
              <a:rPr lang="ru-RU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версии 11 и выше)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836712"/>
            <a:ext cx="5832648" cy="364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850917" y="5661248"/>
            <a:ext cx="41044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Технические требования размещены </a:t>
            </a:r>
            <a:b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 корпоративном портале в разделе «Часто задаваемые вопросы» (вопрос 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5)</a:t>
            </a:r>
            <a:endParaRPr lang="ru-RU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https://omk.ru/business/procurement/srm-omk/</a:t>
            </a:r>
            <a:endParaRPr lang="ru-RU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36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D4D06942-C2B1-4096-921A-BB77401AE3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noFill/>
        </p:spPr>
        <p:txBody>
          <a:bodyPr/>
          <a:lstStyle/>
          <a:p>
            <a:r>
              <a:rPr lang="ru-RU" dirty="0"/>
              <a:t>ОМК</a:t>
            </a:r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57EDE02A-2512-4FC4-BEE0-6CF3321236B2}"/>
              </a:ext>
            </a:extLst>
          </p:cNvPr>
          <p:cNvSpPr/>
          <p:nvPr/>
        </p:nvSpPr>
        <p:spPr>
          <a:xfrm>
            <a:off x="5405410" y="2202515"/>
            <a:ext cx="2216179" cy="1549433"/>
          </a:xfrm>
          <a:prstGeom prst="rect">
            <a:avLst/>
          </a:prstGeom>
          <a:solidFill>
            <a:srgbClr val="19212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111" dirty="0" err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88873"/>
            <a:ext cx="71287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6.6 В закупочной процедуре отсутствует кнопка «Создать предложение»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53368" y="3407526"/>
            <a:ext cx="85906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Проверить наличие ранее созданного предложения, на странице Обработка предложения (таблицу на начальной странице «Обновить»)</a:t>
            </a:r>
          </a:p>
          <a:p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8739" y="4006824"/>
            <a:ext cx="7798570" cy="23841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10" name="Прямая со стрелкой 9"/>
          <p:cNvCxnSpPr/>
          <p:nvPr/>
        </p:nvCxnSpPr>
        <p:spPr>
          <a:xfrm>
            <a:off x="4669171" y="3933056"/>
            <a:ext cx="2207085" cy="1728192"/>
          </a:xfrm>
          <a:prstGeom prst="straightConnector1">
            <a:avLst/>
          </a:prstGeom>
          <a:ln w="41275" cmpd="sng">
            <a:solidFill>
              <a:srgbClr val="00B050"/>
            </a:solidFill>
            <a:headEnd w="lg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971600" y="1253700"/>
            <a:ext cx="76328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Проверить наличие ранее созданного предложения в закупочной процедуре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68465"/>
            <a:ext cx="7069250" cy="178436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7164288" y="2060848"/>
            <a:ext cx="1092586" cy="216024"/>
          </a:xfrm>
          <a:prstGeom prst="rect">
            <a:avLst/>
          </a:prstGeom>
          <a:noFill/>
          <a:ln w="38100">
            <a:solidFill>
              <a:srgbClr val="33F7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26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D4D06942-C2B1-4096-921A-BB77401AE3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noFill/>
        </p:spPr>
        <p:txBody>
          <a:bodyPr/>
          <a:lstStyle/>
          <a:p>
            <a:r>
              <a:rPr lang="ru-RU" dirty="0"/>
              <a:t>ОМК</a:t>
            </a:r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57EDE02A-2512-4FC4-BEE0-6CF3321236B2}"/>
              </a:ext>
            </a:extLst>
          </p:cNvPr>
          <p:cNvSpPr/>
          <p:nvPr/>
        </p:nvSpPr>
        <p:spPr>
          <a:xfrm>
            <a:off x="5405410" y="2202515"/>
            <a:ext cx="2216179" cy="1549433"/>
          </a:xfrm>
          <a:prstGeom prst="rect">
            <a:avLst/>
          </a:prstGeom>
          <a:solidFill>
            <a:srgbClr val="19212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111" dirty="0" err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03648" y="548680"/>
            <a:ext cx="7200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6.7 Поле «Цена без НДС» отсутствует или недоступно для корректировки</a:t>
            </a:r>
          </a:p>
        </p:txBody>
      </p:sp>
      <p:sp>
        <p:nvSpPr>
          <p:cNvPr id="14" name="Прямоугольник 13"/>
          <p:cNvSpPr/>
          <p:nvPr/>
        </p:nvSpPr>
        <p:spPr>
          <a:xfrm rot="10800000" flipV="1">
            <a:off x="323528" y="4725144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Проверить, что открыто окно «Предложение», а не закупочной процедуры</a:t>
            </a:r>
          </a:p>
          <a:p>
            <a:pPr>
              <a:buFontTx/>
              <a:buChar char="-"/>
            </a:pPr>
            <a:endParaRPr lang="ru-RU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Поле «Цена без НДС» доступна для редактирования в режиме «Изменения»</a:t>
            </a:r>
            <a:endParaRPr lang="ru-RU" sz="1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484784"/>
            <a:ext cx="7560840" cy="3028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3203848" y="5445224"/>
            <a:ext cx="54726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Открыть предложение для изменения кнопкой «</a:t>
            </a:r>
            <a:r>
              <a:rPr lang="ru-RU" sz="14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Обработать</a:t>
            </a: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80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D4D06942-C2B1-4096-921A-BB77401AE3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noFill/>
        </p:spPr>
        <p:txBody>
          <a:bodyPr/>
          <a:lstStyle/>
          <a:p>
            <a:r>
              <a:rPr lang="ru-RU" dirty="0"/>
              <a:t>ОМК</a:t>
            </a:r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57EDE02A-2512-4FC4-BEE0-6CF3321236B2}"/>
              </a:ext>
            </a:extLst>
          </p:cNvPr>
          <p:cNvSpPr/>
          <p:nvPr/>
        </p:nvSpPr>
        <p:spPr>
          <a:xfrm>
            <a:off x="5405410" y="2202515"/>
            <a:ext cx="2216179" cy="1549433"/>
          </a:xfrm>
          <a:prstGeom prst="rect">
            <a:avLst/>
          </a:prstGeom>
          <a:solidFill>
            <a:srgbClr val="19212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111" dirty="0" err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23528" y="332656"/>
            <a:ext cx="842493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73080" rIns="90000" bIns="45000"/>
          <a:lstStyle>
            <a:lvl1pPr>
              <a:lnSpc>
                <a:spcPct val="93000"/>
              </a:lnSpc>
              <a:spcAft>
                <a:spcPts val="1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9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0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5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7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Aft>
                <a:spcPct val="0"/>
              </a:spcAft>
              <a:buClrTx/>
              <a:buFontTx/>
              <a:buNone/>
            </a:pPr>
            <a:r>
              <a:rPr kumimoji="0" lang="ru-RU" altLang="ru-RU" sz="2800" b="1" dirty="0">
                <a:solidFill>
                  <a:schemeClr val="bg1"/>
                </a:solidFill>
                <a:latin typeface="Arail" charset="0"/>
              </a:rPr>
              <a:t>7. Инструкции и обращение </a:t>
            </a:r>
            <a:br>
              <a:rPr kumimoji="0" lang="ru-RU" altLang="ru-RU" sz="2800" b="1" dirty="0">
                <a:solidFill>
                  <a:schemeClr val="bg1"/>
                </a:solidFill>
                <a:latin typeface="Arail" charset="0"/>
              </a:rPr>
            </a:br>
            <a:r>
              <a:rPr kumimoji="0" lang="ru-RU" altLang="ru-RU" sz="2800" b="1" dirty="0">
                <a:solidFill>
                  <a:schemeClr val="bg1"/>
                </a:solidFill>
                <a:latin typeface="Arail" charset="0"/>
              </a:rPr>
              <a:t>в техническую поддержку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43609" y="1238951"/>
            <a:ext cx="758577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 всем возникающим вопросам по работе с системой 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SAP SRM</a:t>
            </a: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вы можете:</a:t>
            </a:r>
          </a:p>
          <a:p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воспользоваться инструкциями; </a:t>
            </a:r>
          </a:p>
          <a:p>
            <a:pPr>
              <a:buFontTx/>
              <a:buChar char="-"/>
            </a:pP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отправить сообщение с вопросом на электронный адрес </a:t>
            </a:r>
            <a:r>
              <a:rPr lang="ru-RU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srm@vsw.ru</a:t>
            </a: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FontTx/>
              <a:buChar char="-"/>
            </a:pP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позвонить по телефону </a:t>
            </a:r>
            <a:r>
              <a:rPr lang="ru-RU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8 800 250-11-50</a:t>
            </a: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и оставить заявку;</a:t>
            </a:r>
          </a:p>
          <a:p>
            <a:pPr>
              <a:buFontTx/>
              <a:buChar char="-"/>
            </a:pP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создать обращение:</a:t>
            </a:r>
            <a:r>
              <a:rPr lang="ru-RU" sz="1400" dirty="0">
                <a:solidFill>
                  <a:schemeClr val="bg1"/>
                </a:solidFill>
              </a:rPr>
              <a:t/>
            </a:r>
            <a:br>
              <a:rPr lang="ru-RU" sz="1400" dirty="0">
                <a:solidFill>
                  <a:schemeClr val="bg1"/>
                </a:solidFill>
              </a:rPr>
            </a:br>
            <a:endParaRPr lang="ru-RU" sz="1400" i="1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0995" y="2423097"/>
            <a:ext cx="3647469" cy="4215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112" b="31800"/>
          <a:stretch/>
        </p:blipFill>
        <p:spPr>
          <a:xfrm>
            <a:off x="1049650" y="2444894"/>
            <a:ext cx="3486123" cy="419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61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24" y="15244"/>
            <a:ext cx="91408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342900" y="3451225"/>
            <a:ext cx="3873500" cy="220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7308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buClrTx/>
              <a:buFontTx/>
              <a:buNone/>
            </a:pPr>
            <a:r>
              <a:rPr lang="ru-RU" sz="3200" dirty="0">
                <a:solidFill>
                  <a:srgbClr val="666666"/>
                </a:solidFill>
                <a:latin typeface="Arail" charset="0"/>
                <a:cs typeface="Arial Unicode MS" charset="0"/>
              </a:rPr>
              <a:t>Спасибо </a:t>
            </a:r>
            <a:br>
              <a:rPr lang="ru-RU" sz="3200" dirty="0">
                <a:solidFill>
                  <a:srgbClr val="666666"/>
                </a:solidFill>
                <a:latin typeface="Arail" charset="0"/>
                <a:cs typeface="Arial Unicode MS" charset="0"/>
              </a:rPr>
            </a:br>
            <a:r>
              <a:rPr lang="ru-RU" sz="3200" dirty="0">
                <a:solidFill>
                  <a:srgbClr val="666666"/>
                </a:solidFill>
                <a:latin typeface="Arail" charset="0"/>
                <a:cs typeface="Arial Unicode MS" charset="0"/>
              </a:rPr>
              <a:t>за внимание!</a:t>
            </a:r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373063" y="5805488"/>
            <a:ext cx="2108200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6" name="Picture 9" descr="OMK_IT_Logo_Short_RUS - CS-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5" t="9824" r="37077" b="51628"/>
          <a:stretch>
            <a:fillRect/>
          </a:stretch>
        </p:blipFill>
        <p:spPr bwMode="auto">
          <a:xfrm>
            <a:off x="418646" y="476672"/>
            <a:ext cx="1008063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3063" y="332656"/>
            <a:ext cx="1462633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85" y="260491"/>
            <a:ext cx="4176465" cy="158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2936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D4D06942-C2B1-4096-921A-BB77401AE3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noFill/>
        </p:spPr>
        <p:txBody>
          <a:bodyPr/>
          <a:lstStyle/>
          <a:p>
            <a:r>
              <a:rPr lang="ru-RU" dirty="0"/>
              <a:t>ОМК</a:t>
            </a:r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57EDE02A-2512-4FC4-BEE0-6CF3321236B2}"/>
              </a:ext>
            </a:extLst>
          </p:cNvPr>
          <p:cNvSpPr/>
          <p:nvPr/>
        </p:nvSpPr>
        <p:spPr>
          <a:xfrm>
            <a:off x="5405410" y="2202515"/>
            <a:ext cx="2216179" cy="1549433"/>
          </a:xfrm>
          <a:prstGeom prst="rect">
            <a:avLst/>
          </a:prstGeom>
          <a:solidFill>
            <a:srgbClr val="19212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111" dirty="0" err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Прямоугольник 8"/>
          <p:cNvSpPr>
            <a:spLocks noChangeArrowheads="1"/>
          </p:cNvSpPr>
          <p:nvPr/>
        </p:nvSpPr>
        <p:spPr bwMode="auto">
          <a:xfrm>
            <a:off x="683568" y="1625023"/>
            <a:ext cx="8286750" cy="3804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3000"/>
              </a:lnSpc>
              <a:spcAft>
                <a:spcPts val="1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kumimoji="1" sz="29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914400" indent="-457200">
              <a:lnSpc>
                <a:spcPct val="93000"/>
              </a:lnSpc>
              <a:spcAft>
                <a:spcPts val="10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kumimoji="1" sz="25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7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kumimoji="1" sz="2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457200" lvl="1" indent="0" ea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None/>
            </a:pPr>
            <a:r>
              <a:rPr kumimoji="0" lang="ru-RU" altLang="ru-RU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1. Регистрация</a:t>
            </a:r>
          </a:p>
          <a:p>
            <a:pPr marL="457200" lvl="1" indent="0" ea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None/>
            </a:pPr>
            <a:r>
              <a:rPr kumimoji="0" lang="ru-RU" altLang="ru-RU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2. Пользователи системы</a:t>
            </a:r>
          </a:p>
          <a:p>
            <a:pPr marL="457200" lvl="1" indent="0" ea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None/>
            </a:pPr>
            <a:r>
              <a:rPr kumimoji="0" lang="ru-RU" altLang="ru-RU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3. Вход в систему</a:t>
            </a:r>
          </a:p>
          <a:p>
            <a:pPr marL="457200" lvl="1" indent="0" ea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None/>
            </a:pPr>
            <a:r>
              <a:rPr kumimoji="0" lang="ru-RU" altLang="ru-RU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4. Виды закупочных процедур</a:t>
            </a:r>
          </a:p>
          <a:p>
            <a:pPr marL="457200" lvl="1" inden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None/>
            </a:pPr>
            <a:r>
              <a:rPr kumimoji="0" lang="ru-RU" altLang="ru-RU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5. Просмотр закупочной процедуры, </a:t>
            </a:r>
            <a:br>
              <a:rPr kumimoji="0" lang="ru-RU" altLang="ru-RU" sz="1800" b="1" dirty="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kumimoji="0" lang="ru-RU" altLang="ru-RU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		создание/подача предложения</a:t>
            </a:r>
          </a:p>
          <a:p>
            <a:pPr marL="457200" lvl="1" indent="0" ea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None/>
            </a:pPr>
            <a:r>
              <a:rPr kumimoji="0" lang="ru-RU" altLang="ru-RU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6. Часто задаваемые вопросы</a:t>
            </a:r>
          </a:p>
          <a:p>
            <a:pPr marL="457200" lvl="1" inden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None/>
            </a:pPr>
            <a:r>
              <a:rPr kumimoji="0" lang="ru-RU" altLang="ru-RU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7. Инструкции и обращение в техническую поддержку</a:t>
            </a:r>
          </a:p>
          <a:p>
            <a:pPr marL="457200" lvl="1" indent="0" ea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None/>
            </a:pPr>
            <a:endParaRPr kumimoji="0" lang="ru-RU" altLang="ru-RU" sz="1800" b="1" dirty="0">
              <a:solidFill>
                <a:schemeClr val="bg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43" name="Text Box 3"/>
          <p:cNvSpPr txBox="1">
            <a:spLocks noChangeArrowheads="1"/>
          </p:cNvSpPr>
          <p:nvPr/>
        </p:nvSpPr>
        <p:spPr bwMode="auto">
          <a:xfrm>
            <a:off x="1216472" y="472181"/>
            <a:ext cx="7220942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73080" rIns="90000" bIns="45000"/>
          <a:lstStyle>
            <a:lvl1pPr>
              <a:lnSpc>
                <a:spcPct val="93000"/>
              </a:lnSpc>
              <a:spcAft>
                <a:spcPts val="1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9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0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5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7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Aft>
                <a:spcPct val="0"/>
              </a:spcAft>
              <a:buClrTx/>
              <a:buFontTx/>
              <a:buNone/>
            </a:pPr>
            <a:r>
              <a:rPr kumimoji="0" lang="ru-RU" altLang="ru-RU" sz="3200" b="1" dirty="0">
                <a:solidFill>
                  <a:schemeClr val="bg1"/>
                </a:solidFill>
                <a:latin typeface="Arail" charset="0"/>
              </a:rPr>
              <a:t>Содержание</a:t>
            </a:r>
          </a:p>
        </p:txBody>
      </p:sp>
    </p:spTree>
    <p:extLst>
      <p:ext uri="{BB962C8B-B14F-4D97-AF65-F5344CB8AC3E}">
        <p14:creationId xmlns:p14="http://schemas.microsoft.com/office/powerpoint/2010/main" val="200941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D4D06942-C2B1-4096-921A-BB77401AE3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noFill/>
        </p:spPr>
        <p:txBody>
          <a:bodyPr/>
          <a:lstStyle/>
          <a:p>
            <a:r>
              <a:rPr lang="ru-RU" dirty="0"/>
              <a:t>ОМК</a:t>
            </a:r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57EDE02A-2512-4FC4-BEE0-6CF3321236B2}"/>
              </a:ext>
            </a:extLst>
          </p:cNvPr>
          <p:cNvSpPr/>
          <p:nvPr/>
        </p:nvSpPr>
        <p:spPr>
          <a:xfrm>
            <a:off x="5405410" y="2202515"/>
            <a:ext cx="2216179" cy="1549433"/>
          </a:xfrm>
          <a:prstGeom prst="rect">
            <a:avLst/>
          </a:prstGeom>
          <a:solidFill>
            <a:srgbClr val="19212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111" dirty="0" err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27693" y="681790"/>
            <a:ext cx="8060389" cy="682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73080" rIns="90000" bIns="45000"/>
          <a:lstStyle>
            <a:lvl1pPr>
              <a:lnSpc>
                <a:spcPct val="93000"/>
              </a:lnSpc>
              <a:spcAft>
                <a:spcPts val="1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9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0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5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7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Aft>
                <a:spcPct val="0"/>
              </a:spcAft>
              <a:buClrTx/>
              <a:buNone/>
            </a:pPr>
            <a:r>
              <a:rPr kumimoji="0" lang="en-US" altLang="ru-RU" sz="2400" b="1" dirty="0">
                <a:solidFill>
                  <a:schemeClr val="bg1"/>
                </a:solidFill>
                <a:latin typeface="Arail" charset="0"/>
              </a:rPr>
              <a:t>https://omk.ru/procurement/</a:t>
            </a:r>
            <a:endParaRPr kumimoji="0" lang="ru-RU" altLang="ru-RU" sz="2400" b="1" dirty="0">
              <a:solidFill>
                <a:schemeClr val="bg1"/>
              </a:solidFill>
              <a:latin typeface="Arail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EC3ACD7-9169-4F6F-86C0-EEC4AFCB4A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770" y="1556792"/>
            <a:ext cx="8443642" cy="469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45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D4D06942-C2B1-4096-921A-BB77401AE3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noFill/>
        </p:spPr>
        <p:txBody>
          <a:bodyPr/>
          <a:lstStyle/>
          <a:p>
            <a:r>
              <a:rPr lang="ru-RU" dirty="0"/>
              <a:t>ОМК</a:t>
            </a:r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57EDE02A-2512-4FC4-BEE0-6CF3321236B2}"/>
              </a:ext>
            </a:extLst>
          </p:cNvPr>
          <p:cNvSpPr/>
          <p:nvPr/>
        </p:nvSpPr>
        <p:spPr>
          <a:xfrm>
            <a:off x="5405410" y="2202515"/>
            <a:ext cx="2216179" cy="1549433"/>
          </a:xfrm>
          <a:prstGeom prst="rect">
            <a:avLst/>
          </a:prstGeom>
          <a:solidFill>
            <a:srgbClr val="19212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111" dirty="0" err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691680" y="460376"/>
            <a:ext cx="7021000" cy="66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73080" rIns="90000" bIns="45000"/>
          <a:lstStyle>
            <a:lvl1pPr>
              <a:lnSpc>
                <a:spcPct val="93000"/>
              </a:lnSpc>
              <a:spcAft>
                <a:spcPts val="1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9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0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5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7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Aft>
                <a:spcPct val="0"/>
              </a:spcAft>
              <a:buClrTx/>
              <a:buFontTx/>
              <a:buNone/>
            </a:pPr>
            <a:endParaRPr kumimoji="0" lang="ru-RU" altLang="ru-RU" sz="3200" b="1" dirty="0">
              <a:solidFill>
                <a:srgbClr val="FF0000"/>
              </a:solidFill>
              <a:latin typeface="Arail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23528" y="332656"/>
            <a:ext cx="858909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73080" rIns="90000" bIns="45000"/>
          <a:lstStyle>
            <a:lvl1pPr>
              <a:lnSpc>
                <a:spcPct val="93000"/>
              </a:lnSpc>
              <a:spcAft>
                <a:spcPts val="1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9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0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5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7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Aft>
                <a:spcPct val="0"/>
              </a:spcAft>
              <a:buClrTx/>
              <a:buFontTx/>
              <a:buNone/>
            </a:pPr>
            <a:r>
              <a:rPr kumimoji="0" lang="ru-RU" altLang="ru-RU" sz="3200" b="1" dirty="0">
                <a:solidFill>
                  <a:schemeClr val="bg1"/>
                </a:solidFill>
                <a:latin typeface="Arail" charset="0"/>
              </a:rPr>
              <a:t>1. Регистрация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464656"/>
            <a:ext cx="7992888" cy="28446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990530" y="858848"/>
            <a:ext cx="489654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Для прохождения регистрации  вход в систему не требуется</a:t>
            </a:r>
          </a:p>
          <a:p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Анкета регистрации содержит 5 шагов: </a:t>
            </a:r>
          </a:p>
          <a:p>
            <a:pPr marL="342900" indent="-342900">
              <a:buAutoNum type="arabicPeriod"/>
            </a:pP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Ознакомиться с правилами и выбрать страну регистрации;</a:t>
            </a:r>
          </a:p>
          <a:p>
            <a:pPr marL="342900" indent="-342900">
              <a:buAutoNum type="arabicPeriod"/>
            </a:pP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Ознакомиться с руководящими принципами ОМК и заполнить реквизиты организации;</a:t>
            </a:r>
          </a:p>
          <a:p>
            <a:pPr marL="342900" indent="-342900">
              <a:buAutoNum type="arabicPeriod"/>
            </a:pP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Указать данные о контактных лицах;</a:t>
            </a:r>
          </a:p>
          <a:p>
            <a:pPr marL="342900" indent="-342900">
              <a:buAutoNum type="arabicPeriod"/>
            </a:pP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Выбрать материалы, работы и услуги согласно Вашей деятельности;</a:t>
            </a:r>
          </a:p>
          <a:p>
            <a:pPr marL="342900" indent="-342900">
              <a:buAutoNum type="arabicPeriod"/>
            </a:pP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Приложить отсканированные копии учредительных и финансово-коммерческих документов</a:t>
            </a:r>
          </a:p>
          <a:p>
            <a:pPr marL="342900" indent="-342900">
              <a:buAutoNum type="arabicPeriod"/>
            </a:pP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6290156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После успешного прохождения процедуры </a:t>
            </a:r>
            <a:r>
              <a:rPr lang="ru-RU" sz="1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саморегистрации</a:t>
            </a: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и аккредитации, </a:t>
            </a:r>
            <a:b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Вам будет предоставлен доступ в систему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234402"/>
            <a:ext cx="3701574" cy="2014230"/>
          </a:xfrm>
          <a:prstGeom prst="rect">
            <a:avLst/>
          </a:prstGeom>
          <a:ln>
            <a:solidFill>
              <a:srgbClr val="00B050"/>
            </a:solidFill>
          </a:ln>
        </p:spPr>
      </p:pic>
      <p:cxnSp>
        <p:nvCxnSpPr>
          <p:cNvPr id="12" name="Прямая со стрелкой 11"/>
          <p:cNvCxnSpPr>
            <a:endCxn id="9" idx="0"/>
          </p:cNvCxnSpPr>
          <p:nvPr/>
        </p:nvCxnSpPr>
        <p:spPr>
          <a:xfrm>
            <a:off x="3059832" y="2259579"/>
            <a:ext cx="1260140" cy="1205077"/>
          </a:xfrm>
          <a:prstGeom prst="straightConnector1">
            <a:avLst/>
          </a:prstGeom>
          <a:ln w="28575" cmpd="sng">
            <a:solidFill>
              <a:srgbClr val="00B050"/>
            </a:solidFill>
            <a:headEnd w="lg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483768" y="2113797"/>
            <a:ext cx="811935" cy="14578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41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D4D06942-C2B1-4096-921A-BB77401AE3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noFill/>
        </p:spPr>
        <p:txBody>
          <a:bodyPr/>
          <a:lstStyle/>
          <a:p>
            <a:r>
              <a:rPr lang="ru-RU" dirty="0"/>
              <a:t>ОМК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691680" y="460376"/>
            <a:ext cx="7021000" cy="66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73080" rIns="90000" bIns="45000"/>
          <a:lstStyle>
            <a:lvl1pPr>
              <a:lnSpc>
                <a:spcPct val="93000"/>
              </a:lnSpc>
              <a:spcAft>
                <a:spcPts val="1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9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0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5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7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Aft>
                <a:spcPct val="0"/>
              </a:spcAft>
              <a:buClrTx/>
              <a:buFontTx/>
              <a:buNone/>
            </a:pPr>
            <a:endParaRPr kumimoji="0" lang="ru-RU" altLang="ru-RU" sz="3200" b="1" dirty="0">
              <a:solidFill>
                <a:srgbClr val="FF0000"/>
              </a:solidFill>
              <a:latin typeface="Arail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23528" y="332656"/>
            <a:ext cx="858909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73080" rIns="90000" bIns="45000"/>
          <a:lstStyle>
            <a:lvl1pPr>
              <a:lnSpc>
                <a:spcPct val="93000"/>
              </a:lnSpc>
              <a:spcAft>
                <a:spcPts val="1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9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0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5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7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Aft>
                <a:spcPct val="0"/>
              </a:spcAft>
              <a:buClrTx/>
              <a:buFontTx/>
              <a:buNone/>
            </a:pPr>
            <a:r>
              <a:rPr kumimoji="0" lang="ru-RU" altLang="ru-RU" sz="3200" b="1" dirty="0">
                <a:solidFill>
                  <a:schemeClr val="bg1"/>
                </a:solidFill>
                <a:latin typeface="Arail" charset="0"/>
              </a:rPr>
              <a:t>2. Пользователи системы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85627" y="908720"/>
            <a:ext cx="806489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ru-RU" sz="1600" dirty="0">
                <a:solidFill>
                  <a:schemeClr val="bg1"/>
                </a:solidFill>
                <a:cs typeface="Arial" pitchFamily="34" charset="0"/>
              </a:rPr>
              <a:t>В системе </a:t>
            </a:r>
            <a:r>
              <a:rPr lang="en-US" sz="1600" dirty="0">
                <a:solidFill>
                  <a:schemeClr val="bg1"/>
                </a:solidFill>
                <a:cs typeface="Arial" pitchFamily="34" charset="0"/>
              </a:rPr>
              <a:t>SRM </a:t>
            </a:r>
            <a:r>
              <a:rPr lang="ru-RU" sz="1600" dirty="0">
                <a:solidFill>
                  <a:schemeClr val="bg1"/>
                </a:solidFill>
                <a:cs typeface="Arial" pitchFamily="34" charset="0"/>
              </a:rPr>
              <a:t>существует 2 категории контактных лиц.</a:t>
            </a:r>
          </a:p>
          <a:p>
            <a:pPr marL="342900" indent="-342900"/>
            <a:endParaRPr lang="ru-RU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Мастер-пользователь – </a:t>
            </a:r>
            <a:r>
              <a:rPr lang="ru-RU" sz="1400" dirty="0">
                <a:solidFill>
                  <a:schemeClr val="bg1"/>
                </a:solidFill>
              </a:rPr>
              <a:t>учётная запись необходима вам для редактирования данных контактных лиц, разблокирования и создания новых пользователей, прохождения аттестации и квалификации.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75656" y="3936075"/>
            <a:ext cx="7056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/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Контактное лицо (пользователь) – </a:t>
            </a:r>
            <a:b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>
                <a:solidFill>
                  <a:schemeClr val="bg1"/>
                </a:solidFill>
              </a:rPr>
              <a:t>Работает с закупочными процедурами и подает предложения (оферты)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4412560"/>
            <a:ext cx="5976664" cy="19694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9525"/>
          <a:stretch/>
        </p:blipFill>
        <p:spPr>
          <a:xfrm>
            <a:off x="1370752" y="1862827"/>
            <a:ext cx="5649520" cy="210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43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D4D06942-C2B1-4096-921A-BB77401AE3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noFill/>
        </p:spPr>
        <p:txBody>
          <a:bodyPr/>
          <a:lstStyle/>
          <a:p>
            <a:r>
              <a:rPr lang="ru-RU" dirty="0"/>
              <a:t>ОМК</a:t>
            </a:r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57EDE02A-2512-4FC4-BEE0-6CF3321236B2}"/>
              </a:ext>
            </a:extLst>
          </p:cNvPr>
          <p:cNvSpPr/>
          <p:nvPr/>
        </p:nvSpPr>
        <p:spPr>
          <a:xfrm>
            <a:off x="5405410" y="2202515"/>
            <a:ext cx="2216179" cy="1549433"/>
          </a:xfrm>
          <a:prstGeom prst="rect">
            <a:avLst/>
          </a:prstGeom>
          <a:solidFill>
            <a:srgbClr val="19212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111" dirty="0" err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439652" y="317155"/>
            <a:ext cx="6552728" cy="66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73080" rIns="90000" bIns="45000"/>
          <a:lstStyle>
            <a:lvl1pPr>
              <a:lnSpc>
                <a:spcPct val="93000"/>
              </a:lnSpc>
              <a:spcAft>
                <a:spcPts val="1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9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0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5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7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Aft>
                <a:spcPct val="0"/>
              </a:spcAft>
              <a:buClrTx/>
              <a:buFontTx/>
              <a:buNone/>
            </a:pPr>
            <a:r>
              <a:rPr kumimoji="0" lang="ru-RU" altLang="ru-RU" sz="3200" b="1" dirty="0">
                <a:solidFill>
                  <a:schemeClr val="bg1"/>
                </a:solidFill>
                <a:latin typeface="Arail" charset="0"/>
              </a:rPr>
              <a:t>3. Вход в систему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16016" y="908720"/>
            <a:ext cx="41764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Для входа в систему 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SAP </a:t>
            </a: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SRM;</a:t>
            </a:r>
          </a:p>
          <a:p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пройти по ссылке </a:t>
            </a:r>
            <a:r>
              <a:rPr lang="en-US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https://srm.omk.ru/irj/portal</a:t>
            </a:r>
            <a:endParaRPr lang="ru-R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указать пользователя </a:t>
            </a:r>
            <a:b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(логин, полученный по эл. почте «</a:t>
            </a:r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OMK123456789</a:t>
            </a:r>
            <a:r>
              <a:rPr lang="ru-RU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OMK - </a:t>
            </a:r>
            <a:r>
              <a:rPr lang="ru-RU" sz="1400" i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латинские</a:t>
            </a:r>
            <a:r>
              <a:rPr lang="ru-RU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FontTx/>
              <a:buChar char="-"/>
            </a:pP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указать пароль</a:t>
            </a:r>
          </a:p>
          <a:p>
            <a:pPr>
              <a:buFontTx/>
              <a:buChar char="-"/>
            </a:pP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нажать </a:t>
            </a:r>
          </a:p>
          <a:p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228280"/>
            <a:ext cx="187469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79512" y="2780928"/>
            <a:ext cx="28803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 вкладке </a:t>
            </a:r>
          </a:p>
          <a:p>
            <a:r>
              <a: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«Обработка предложения» </a:t>
            </a:r>
          </a:p>
          <a:p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отображаются закупочные процедуры</a:t>
            </a:r>
          </a:p>
          <a:p>
            <a:endParaRPr lang="ru-RU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 вкладке </a:t>
            </a:r>
            <a:b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«Ведение номенклатуры» </a:t>
            </a:r>
          </a:p>
          <a:p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ведутся списки поставляемой продукции/услуг, необходимые для автоматического добавления во все закупочные процедуры по заявленной номенклатуре, </a:t>
            </a:r>
            <a:b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 также автоматической рассылке уведомлений/приглашений на участие в закупочных процедурах.</a:t>
            </a:r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2996952"/>
            <a:ext cx="5782221" cy="27842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13" name="Прямая со стрелкой 12"/>
          <p:cNvCxnSpPr/>
          <p:nvPr/>
        </p:nvCxnSpPr>
        <p:spPr>
          <a:xfrm flipV="1">
            <a:off x="8460432" y="4869160"/>
            <a:ext cx="0" cy="1080120"/>
          </a:xfrm>
          <a:prstGeom prst="straightConnector1">
            <a:avLst/>
          </a:prstGeom>
          <a:ln w="41275" cmpd="sng">
            <a:solidFill>
              <a:srgbClr val="00B050"/>
            </a:solidFill>
            <a:headEnd w="lg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2915816" y="5949280"/>
            <a:ext cx="61206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Актуализировать список закупочных процедур – кнопкой «Обновить»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664" y="908720"/>
            <a:ext cx="3528298" cy="189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44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D4D06942-C2B1-4096-921A-BB77401AE3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noFill/>
        </p:spPr>
        <p:txBody>
          <a:bodyPr/>
          <a:lstStyle/>
          <a:p>
            <a:r>
              <a:rPr lang="ru-RU" dirty="0"/>
              <a:t>ОМК</a:t>
            </a:r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57EDE02A-2512-4FC4-BEE0-6CF3321236B2}"/>
              </a:ext>
            </a:extLst>
          </p:cNvPr>
          <p:cNvSpPr/>
          <p:nvPr/>
        </p:nvSpPr>
        <p:spPr>
          <a:xfrm>
            <a:off x="5405410" y="2202515"/>
            <a:ext cx="2216179" cy="1549433"/>
          </a:xfrm>
          <a:prstGeom prst="rect">
            <a:avLst/>
          </a:prstGeom>
          <a:solidFill>
            <a:srgbClr val="19212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111" dirty="0" err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475656" y="317297"/>
            <a:ext cx="6336704" cy="66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73080" rIns="90000" bIns="45000"/>
          <a:lstStyle>
            <a:lvl1pPr>
              <a:lnSpc>
                <a:spcPct val="93000"/>
              </a:lnSpc>
              <a:spcAft>
                <a:spcPts val="1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9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0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5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7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Aft>
                <a:spcPct val="0"/>
              </a:spcAft>
              <a:buClrTx/>
              <a:buFontTx/>
              <a:buNone/>
            </a:pPr>
            <a:r>
              <a:rPr kumimoji="0" lang="ru-RU" altLang="ru-RU" sz="3200" b="1" dirty="0">
                <a:solidFill>
                  <a:schemeClr val="bg1"/>
                </a:solidFill>
                <a:latin typeface="Arail" charset="0"/>
              </a:rPr>
              <a:t>4.</a:t>
            </a:r>
            <a:r>
              <a:rPr kumimoji="0" lang="ru-RU" altLang="ru-RU" sz="3200" b="1" dirty="0">
                <a:solidFill>
                  <a:srgbClr val="FF0000"/>
                </a:solidFill>
                <a:latin typeface="Arail" charset="0"/>
              </a:rPr>
              <a:t> </a:t>
            </a:r>
            <a:r>
              <a:rPr kumimoji="0" lang="ru-RU" altLang="ru-RU" sz="3200" b="1" dirty="0">
                <a:solidFill>
                  <a:schemeClr val="bg1"/>
                </a:solidFill>
                <a:latin typeface="Arail" charset="0"/>
              </a:rPr>
              <a:t>Виды</a:t>
            </a:r>
            <a:r>
              <a:rPr kumimoji="0" lang="ru-RU" altLang="ru-RU" sz="3200" b="1" dirty="0">
                <a:solidFill>
                  <a:srgbClr val="FF0000"/>
                </a:solidFill>
                <a:latin typeface="Arail" charset="0"/>
              </a:rPr>
              <a:t> </a:t>
            </a:r>
            <a:r>
              <a:rPr kumimoji="0" lang="ru-RU" altLang="ru-RU" sz="3200" b="1" dirty="0">
                <a:solidFill>
                  <a:schemeClr val="bg1"/>
                </a:solidFill>
                <a:latin typeface="Arail" charset="0"/>
              </a:rPr>
              <a:t>закупочных процедур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48064" y="1306091"/>
            <a:ext cx="3816424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• </a:t>
            </a:r>
            <a:r>
              <a:rPr lang="ru-RU" sz="13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Запрос </a:t>
            </a:r>
            <a:r>
              <a:rPr lang="ru-RU" sz="13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цен </a:t>
            </a:r>
            <a:r>
              <a:rPr lang="ru-RU" sz="1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закупочная процедура, позволяющая  предложить только ЦЕНУ по заявленной потребности, все остальные условия ЗАКРЫТЫ ДЛЯ ИЗМЕНЕНИЯ.</a:t>
            </a:r>
          </a:p>
          <a:p>
            <a:endParaRPr lang="ru-RU" sz="1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• </a:t>
            </a:r>
            <a:r>
              <a:rPr lang="ru-RU" sz="13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Запрос предложений </a:t>
            </a:r>
            <a:r>
              <a:rPr lang="ru-RU" sz="1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закупочная процедура, позволяющая предложить свои условия поставки, оплаты, количество, цену, материал (замену или альтернативу) и т.д.</a:t>
            </a:r>
          </a:p>
          <a:p>
            <a:endParaRPr lang="ru-RU" sz="1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• </a:t>
            </a:r>
            <a:r>
              <a:rPr lang="ru-RU" sz="13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Предварительная регистрация на тендер </a:t>
            </a:r>
            <a:r>
              <a:rPr lang="ru-RU" sz="1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подача заявки на участие в </a:t>
            </a:r>
            <a:r>
              <a:rPr lang="ru-RU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тендере, </a:t>
            </a:r>
            <a:r>
              <a:rPr lang="ru-RU" sz="1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всегда </a:t>
            </a:r>
            <a:r>
              <a:rPr lang="ru-RU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создается перед проведением тендера. </a:t>
            </a:r>
            <a:endParaRPr lang="ru-RU" sz="1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281540"/>
            <a:ext cx="4752528" cy="30243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03548" y="4353481"/>
            <a:ext cx="82809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• </a:t>
            </a:r>
            <a:r>
              <a:rPr lang="ru-RU" sz="13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Тендер</a:t>
            </a:r>
            <a:r>
              <a:rPr lang="ru-RU" sz="1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en-US" sz="1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конкурентный способ определения поставщика, подрядчика, исполнителя,  призванный обеспечить заключение договора на   наиболее выгодных для  БЕ/БЕ ОМК/ОМК условиях. Основные решения по планированию, условиям проведения и оценке результатов тендера принимает специальный орган – тендерный комитет.</a:t>
            </a:r>
          </a:p>
          <a:p>
            <a:endParaRPr lang="ru-RU" sz="1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• </a:t>
            </a:r>
            <a:r>
              <a:rPr lang="ru-RU" sz="13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Продажа неликвидов </a:t>
            </a:r>
            <a:r>
              <a:rPr lang="ru-RU" sz="1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процедура по реализации неликвидной продукции группы компаний ОМК</a:t>
            </a:r>
            <a:r>
              <a:rPr lang="ru-RU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13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• </a:t>
            </a:r>
            <a:r>
              <a:rPr lang="ru-RU" sz="13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Переторжка</a:t>
            </a:r>
            <a:r>
              <a:rPr lang="ru-RU" sz="1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-  закупочная процедура на понижение цены в режиме реального времени (последующий этап конкурса «Запрос предложений») </a:t>
            </a:r>
            <a:r>
              <a:rPr lang="ru-RU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1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• </a:t>
            </a:r>
            <a:r>
              <a:rPr lang="ru-RU" sz="13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Редукцион</a:t>
            </a:r>
            <a:r>
              <a:rPr lang="ru-RU" sz="13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закупочная процедура на понижение цены в режиме реального времени.</a:t>
            </a:r>
          </a:p>
          <a:p>
            <a:endParaRPr lang="ru-RU" sz="1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45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D4D06942-C2B1-4096-921A-BB77401AE3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noFill/>
        </p:spPr>
        <p:txBody>
          <a:bodyPr/>
          <a:lstStyle/>
          <a:p>
            <a:r>
              <a:rPr lang="ru-RU" dirty="0"/>
              <a:t>ОМК</a:t>
            </a:r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57EDE02A-2512-4FC4-BEE0-6CF3321236B2}"/>
              </a:ext>
            </a:extLst>
          </p:cNvPr>
          <p:cNvSpPr/>
          <p:nvPr/>
        </p:nvSpPr>
        <p:spPr>
          <a:xfrm>
            <a:off x="5405410" y="2202515"/>
            <a:ext cx="2216179" cy="1549433"/>
          </a:xfrm>
          <a:prstGeom prst="rect">
            <a:avLst/>
          </a:prstGeom>
          <a:solidFill>
            <a:srgbClr val="19212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111" dirty="0" err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403648" y="292006"/>
            <a:ext cx="6840760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73080" rIns="90000" bIns="45000"/>
          <a:lstStyle>
            <a:lvl1pPr>
              <a:lnSpc>
                <a:spcPct val="93000"/>
              </a:lnSpc>
              <a:spcAft>
                <a:spcPts val="1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9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0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5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7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Aft>
                <a:spcPct val="0"/>
              </a:spcAft>
              <a:buClrTx/>
              <a:buFontTx/>
              <a:buNone/>
            </a:pPr>
            <a:r>
              <a:rPr kumimoji="0" lang="ru-RU" altLang="ru-RU" sz="2800" b="1" dirty="0">
                <a:solidFill>
                  <a:schemeClr val="bg1"/>
                </a:solidFill>
                <a:latin typeface="Arail" charset="0"/>
              </a:rPr>
              <a:t>5. Просмотр закупочной процедуры, </a:t>
            </a:r>
            <a:br>
              <a:rPr kumimoji="0" lang="ru-RU" altLang="ru-RU" sz="2800" b="1" dirty="0">
                <a:solidFill>
                  <a:schemeClr val="bg1"/>
                </a:solidFill>
                <a:latin typeface="Arail" charset="0"/>
              </a:rPr>
            </a:br>
            <a:r>
              <a:rPr kumimoji="0" lang="ru-RU" altLang="ru-RU" sz="2800" b="1" dirty="0">
                <a:solidFill>
                  <a:schemeClr val="bg1"/>
                </a:solidFill>
                <a:latin typeface="Arail" charset="0"/>
              </a:rPr>
              <a:t>создание/подача предложения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67944" y="1556792"/>
            <a:ext cx="36724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Для просмотра информации по закупочной процедуры необходимо нажать на номер 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события.</a:t>
            </a:r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11960" y="2564904"/>
            <a:ext cx="45365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После ознакомления с условиями проведения закупочной процедуры и принятия решения об участии, необходимо нажать на кнопку  </a:t>
            </a:r>
            <a:b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«Создать предложение».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84784"/>
            <a:ext cx="3133725" cy="1895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573016"/>
            <a:ext cx="6264696" cy="29369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11" name="Прямая со стрелкой 10"/>
          <p:cNvCxnSpPr>
            <a:stCxn id="7" idx="1"/>
          </p:cNvCxnSpPr>
          <p:nvPr/>
        </p:nvCxnSpPr>
        <p:spPr>
          <a:xfrm flipH="1">
            <a:off x="1979712" y="1926124"/>
            <a:ext cx="2088232" cy="926812"/>
          </a:xfrm>
          <a:prstGeom prst="straightConnector1">
            <a:avLst/>
          </a:prstGeom>
          <a:ln w="41275" cmpd="sng">
            <a:solidFill>
              <a:srgbClr val="00B050"/>
            </a:solidFill>
            <a:headEnd w="lg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1835696" y="3212976"/>
            <a:ext cx="936104" cy="792088"/>
          </a:xfrm>
          <a:prstGeom prst="straightConnector1">
            <a:avLst/>
          </a:prstGeom>
          <a:ln w="41275" cmpd="sng">
            <a:solidFill>
              <a:srgbClr val="00B050"/>
            </a:solidFill>
            <a:headEnd w="lg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179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D4D06942-C2B1-4096-921A-BB77401AE3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noFill/>
        </p:spPr>
        <p:txBody>
          <a:bodyPr/>
          <a:lstStyle/>
          <a:p>
            <a:r>
              <a:rPr lang="ru-RU" dirty="0"/>
              <a:t>ОМК</a:t>
            </a:r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57EDE02A-2512-4FC4-BEE0-6CF3321236B2}"/>
              </a:ext>
            </a:extLst>
          </p:cNvPr>
          <p:cNvSpPr/>
          <p:nvPr/>
        </p:nvSpPr>
        <p:spPr>
          <a:xfrm>
            <a:off x="5405410" y="2202515"/>
            <a:ext cx="2216179" cy="1549433"/>
          </a:xfrm>
          <a:prstGeom prst="rect">
            <a:avLst/>
          </a:prstGeom>
          <a:solidFill>
            <a:srgbClr val="19212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111" dirty="0" err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691680" y="460376"/>
            <a:ext cx="7021000" cy="66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73080" rIns="90000" bIns="45000"/>
          <a:lstStyle>
            <a:lvl1pPr>
              <a:lnSpc>
                <a:spcPct val="93000"/>
              </a:lnSpc>
              <a:spcAft>
                <a:spcPts val="1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9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0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5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7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Aft>
                <a:spcPct val="0"/>
              </a:spcAft>
              <a:buClrTx/>
              <a:buFontTx/>
              <a:buNone/>
            </a:pPr>
            <a:endParaRPr kumimoji="0" lang="ru-RU" altLang="ru-RU" sz="3200" b="1" dirty="0">
              <a:solidFill>
                <a:schemeClr val="bg1"/>
              </a:solidFill>
              <a:latin typeface="Arai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3789040"/>
            <a:ext cx="896448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В предложении необходимо внести свои условия оплаты и поставки, указать цену, ответить на вопросы</a:t>
            </a:r>
          </a:p>
          <a:p>
            <a:r>
              <a: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«Сохранить»</a:t>
            </a: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предложение.</a:t>
            </a: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ru-RU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 необходимости вложить файлы в </a:t>
            </a:r>
            <a:r>
              <a: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«Сотрудничество»</a:t>
            </a: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«Отправить»</a:t>
            </a: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предложение. </a:t>
            </a:r>
            <a:b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Результат </a:t>
            </a: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подачи - статус «</a:t>
            </a:r>
            <a:r>
              <a:rPr lang="ru-RU" sz="14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Подано</a:t>
            </a: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» и уведомление о подаче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8643" y="422667"/>
            <a:ext cx="7246051" cy="33053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6588224" y="5373216"/>
            <a:ext cx="22677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Предложения доступны для редактирования </a:t>
            </a:r>
            <a:b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 наступления </a:t>
            </a:r>
            <a:r>
              <a: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«Срока подачи предложения».</a:t>
            </a:r>
            <a:endParaRPr lang="ru-RU" sz="1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5373216"/>
            <a:ext cx="6019205" cy="9553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11" name="Прямая со стрелкой 10"/>
          <p:cNvCxnSpPr/>
          <p:nvPr/>
        </p:nvCxnSpPr>
        <p:spPr>
          <a:xfrm>
            <a:off x="1259632" y="5301208"/>
            <a:ext cx="72008" cy="432048"/>
          </a:xfrm>
          <a:prstGeom prst="straightConnector1">
            <a:avLst/>
          </a:prstGeom>
          <a:ln w="41275" cmpd="sng">
            <a:solidFill>
              <a:srgbClr val="00B050"/>
            </a:solidFill>
            <a:headEnd w="lg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2267744" y="5805264"/>
            <a:ext cx="1008112" cy="216024"/>
          </a:xfrm>
          <a:prstGeom prst="straightConnector1">
            <a:avLst/>
          </a:prstGeom>
          <a:ln w="41275" cmpd="sng">
            <a:solidFill>
              <a:srgbClr val="00B050"/>
            </a:solidFill>
            <a:headEnd w="lg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03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D_item xmlns="3e86b4f3-af7f-457d-9594-a05f1006dc5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9C548DD321E584B93228BCCF74883D0" ma:contentTypeVersion="1" ma:contentTypeDescription="Создание документа." ma:contentTypeScope="" ma:versionID="46f811fbeedf8048e5699c242d1bdc4f">
  <xsd:schema xmlns:xsd="http://www.w3.org/2001/XMLSchema" xmlns:xs="http://www.w3.org/2001/XMLSchema" xmlns:p="http://schemas.microsoft.com/office/2006/metadata/properties" xmlns:ns2="3e86b4f3-af7f-457d-9594-a05f1006dc5e" targetNamespace="http://schemas.microsoft.com/office/2006/metadata/properties" ma:root="true" ma:fieldsID="bc629daa794eb65d834ebfa9bfa4f177" ns2:_="">
    <xsd:import namespace="3e86b4f3-af7f-457d-9594-a05f1006dc5e"/>
    <xsd:element name="properties">
      <xsd:complexType>
        <xsd:sequence>
          <xsd:element name="documentManagement">
            <xsd:complexType>
              <xsd:all>
                <xsd:element ref="ns2:ID_item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86b4f3-af7f-457d-9594-a05f1006dc5e" elementFormDefault="qualified">
    <xsd:import namespace="http://schemas.microsoft.com/office/2006/documentManagement/types"/>
    <xsd:import namespace="http://schemas.microsoft.com/office/infopath/2007/PartnerControls"/>
    <xsd:element name="ID_item" ma:index="8" nillable="true" ma:displayName="ID_item" ma:internalName="ID_item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45C0350-7A54-410B-9DA7-2082FC3BD74D}">
  <ds:schemaRefs>
    <ds:schemaRef ds:uri="http://schemas.microsoft.com/office/2006/metadata/properties"/>
    <ds:schemaRef ds:uri="http://schemas.microsoft.com/office/2006/documentManagement/types"/>
    <ds:schemaRef ds:uri="3e86b4f3-af7f-457d-9594-a05f1006dc5e"/>
    <ds:schemaRef ds:uri="http://purl.org/dc/terms/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F4944E6-80E1-4CF7-A7EB-3CFFEBEF61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86b4f3-af7f-457d-9594-a05f1006dc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13BE8EC-C3B6-4BBD-B747-4DA1A10B4D1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12611</TotalTime>
  <Words>2603</Words>
  <Application>Microsoft Office PowerPoint</Application>
  <PresentationFormat>Экран (4:3)</PresentationFormat>
  <Paragraphs>212</Paragraphs>
  <Slides>18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Microsoft YaHei</vt:lpstr>
      <vt:lpstr>Arail</vt:lpstr>
      <vt:lpstr>Arial</vt:lpstr>
      <vt:lpstr>Arial Unicode MS</vt:lpstr>
      <vt:lpstr>Calibri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Самсонова Татьяна Николаевна</dc:creator>
  <cp:lastModifiedBy>Хебнева Олеся Сергеевна</cp:lastModifiedBy>
  <cp:revision>292</cp:revision>
  <cp:lastPrinted>2015-11-11T12:24:29Z</cp:lastPrinted>
  <dcterms:created xsi:type="dcterms:W3CDTF">2015-04-03T11:04:16Z</dcterms:created>
  <dcterms:modified xsi:type="dcterms:W3CDTF">2024-01-30T08:21:04Z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0x010100A9C548DD321E584B93228BCCF74883D0</vt:lpwstr>
  </property>
</Properties>
</file>